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0" r:id="rId3"/>
    <p:sldId id="309" r:id="rId4"/>
    <p:sldId id="307" r:id="rId5"/>
    <p:sldId id="305" r:id="rId6"/>
    <p:sldId id="306" r:id="rId7"/>
    <p:sldId id="298" r:id="rId8"/>
    <p:sldId id="286" r:id="rId9"/>
    <p:sldId id="303" r:id="rId10"/>
    <p:sldId id="288" r:id="rId11"/>
    <p:sldId id="289" r:id="rId12"/>
    <p:sldId id="291" r:id="rId13"/>
    <p:sldId id="294" r:id="rId14"/>
    <p:sldId id="295" r:id="rId15"/>
    <p:sldId id="293" r:id="rId16"/>
    <p:sldId id="290" r:id="rId17"/>
    <p:sldId id="301" r:id="rId18"/>
    <p:sldId id="30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 autoAdjust="0"/>
    <p:restoredTop sz="94638" autoAdjust="0"/>
  </p:normalViewPr>
  <p:slideViewPr>
    <p:cSldViewPr>
      <p:cViewPr varScale="1">
        <p:scale>
          <a:sx n="86" d="100"/>
          <a:sy n="86" d="100"/>
        </p:scale>
        <p:origin x="-53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50;&#1089;&#1077;&#1085;&#1080;&#1103;\Downloads\Detskaya_-_Veselaya_melodiya_(iPleer.fm).mp3" TargetMode="Externa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1680" y="404664"/>
            <a:ext cx="619268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i="1" dirty="0" smtClean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Формирование социальной компетентности детей раннего возраста в процессе взаимодействия с родителями воспитанников</a:t>
            </a:r>
            <a:endParaRPr lang="ru-RU" sz="3200" b="1" i="1" dirty="0" smtClean="0">
              <a:ln w="180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r"/>
            <a:endParaRPr lang="ru-RU" sz="3200" b="1" i="1" dirty="0" smtClean="0">
              <a:ln w="180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r"/>
            <a:endParaRPr lang="ru-RU" sz="2400" b="1" i="1" dirty="0" smtClean="0">
              <a:ln w="180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r"/>
            <a:r>
              <a:rPr lang="ru-RU" sz="2400" b="1" i="1" dirty="0" smtClean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Подготовила воспитатель</a:t>
            </a:r>
          </a:p>
          <a:p>
            <a:pPr algn="r"/>
            <a:r>
              <a:rPr lang="ru-RU" sz="2400" b="1" i="1" dirty="0" smtClean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Титова Ю.А.</a:t>
            </a:r>
            <a:endParaRPr lang="ru-RU" sz="2400" b="1" i="1" dirty="0">
              <a:ln w="180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228184" y="4365104"/>
            <a:ext cx="984684" cy="1662220"/>
            <a:chOff x="6228184" y="4365104"/>
            <a:chExt cx="984684" cy="1662220"/>
          </a:xfrm>
        </p:grpSpPr>
        <p:sp>
          <p:nvSpPr>
            <p:cNvPr id="5" name="Овал 4"/>
            <p:cNvSpPr/>
            <p:nvPr/>
          </p:nvSpPr>
          <p:spPr>
            <a:xfrm>
              <a:off x="6228184" y="4365104"/>
              <a:ext cx="432048" cy="432048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Овал 5"/>
            <p:cNvSpPr/>
            <p:nvPr/>
          </p:nvSpPr>
          <p:spPr>
            <a:xfrm>
              <a:off x="6844444" y="5290476"/>
              <a:ext cx="368424" cy="368424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/>
            <p:cNvSpPr/>
            <p:nvPr/>
          </p:nvSpPr>
          <p:spPr>
            <a:xfrm>
              <a:off x="6508131" y="5843112"/>
              <a:ext cx="184212" cy="184212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2034183741"/>
      </p:ext>
    </p:extLst>
  </p:cSld>
  <p:clrMapOvr>
    <a:masterClrMapping/>
  </p:clrMapOvr>
  <p:transition advTm="1496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J:\DCIM\101MSDCF\DSC01613.JPG"/>
          <p:cNvPicPr/>
          <p:nvPr/>
        </p:nvPicPr>
        <p:blipFill>
          <a:blip r:embed="rId3" cstate="print"/>
          <a:srcRect l="1304" t="3727" b="8820"/>
          <a:stretch>
            <a:fillRect/>
          </a:stretch>
        </p:blipFill>
        <p:spPr bwMode="auto">
          <a:xfrm>
            <a:off x="3275856" y="2852936"/>
            <a:ext cx="3014414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C:\Users\9E0A~1\AppData\Local\Temp\SAM_4633.JPG"/>
          <p:cNvPicPr/>
          <p:nvPr/>
        </p:nvPicPr>
        <p:blipFill>
          <a:blip r:embed="rId4" cstate="print"/>
          <a:srcRect l="5772" t="10256" r="7483" b="6838"/>
          <a:stretch>
            <a:fillRect/>
          </a:stretch>
        </p:blipFill>
        <p:spPr bwMode="auto">
          <a:xfrm>
            <a:off x="467544" y="908720"/>
            <a:ext cx="2843808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J:\DCIM\101MSDCF\DSC01610.JPG"/>
          <p:cNvPicPr/>
          <p:nvPr/>
        </p:nvPicPr>
        <p:blipFill>
          <a:blip r:embed="rId5" cstate="print"/>
          <a:srcRect l="2955" t="10961" r="4155" b="5172"/>
          <a:stretch>
            <a:fillRect/>
          </a:stretch>
        </p:blipFill>
        <p:spPr bwMode="auto">
          <a:xfrm>
            <a:off x="5868144" y="1052736"/>
            <a:ext cx="2664296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J:\DCIM\101MSDCF\DSC01603.JPG"/>
          <p:cNvPicPr/>
          <p:nvPr/>
        </p:nvPicPr>
        <p:blipFill>
          <a:blip r:embed="rId6" cstate="print"/>
          <a:srcRect l="1496" t="7731" r="-598" b="4454"/>
          <a:stretch>
            <a:fillRect/>
          </a:stretch>
        </p:blipFill>
        <p:spPr bwMode="auto">
          <a:xfrm>
            <a:off x="611560" y="4581128"/>
            <a:ext cx="2629868" cy="2031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J:\DCIM\101MSDCF\DSC01612.JPG"/>
          <p:cNvPicPr/>
          <p:nvPr/>
        </p:nvPicPr>
        <p:blipFill>
          <a:blip r:embed="rId7" cstate="print"/>
          <a:srcRect l="18911" t="2174" r="10738"/>
          <a:stretch>
            <a:fillRect/>
          </a:stretch>
        </p:blipFill>
        <p:spPr bwMode="auto">
          <a:xfrm>
            <a:off x="6300192" y="4293096"/>
            <a:ext cx="2016224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Заголовок 10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</a:rPr>
              <a:t>Индивидуальные дидактические панно</a:t>
            </a:r>
            <a:endParaRPr lang="ru-RU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4" name="Detskaya_-_Veselaya_melodiya_(iPle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 flipV="1">
            <a:off x="899592" y="6506344"/>
            <a:ext cx="304800" cy="351656"/>
          </a:xfrm>
          <a:prstGeom prst="rect">
            <a:avLst/>
          </a:prstGeom>
        </p:spPr>
      </p:pic>
    </p:spTree>
  </p:cSld>
  <p:clrMapOvr>
    <a:masterClrMapping/>
  </p:clrMapOvr>
  <p:transition advClick="0" advTm="3833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9E0A~1\AppData\Local\Temp\SAM_4655.JPG"/>
          <p:cNvPicPr/>
          <p:nvPr/>
        </p:nvPicPr>
        <p:blipFill>
          <a:blip r:embed="rId2" cstate="print"/>
          <a:srcRect l="6414" t="5345" r="15500" b="15331"/>
          <a:stretch>
            <a:fillRect/>
          </a:stretch>
        </p:blipFill>
        <p:spPr bwMode="auto">
          <a:xfrm>
            <a:off x="251520" y="836712"/>
            <a:ext cx="2808312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J:\DCIM\101MSDCF\DSC01605.JPG"/>
          <p:cNvPicPr/>
          <p:nvPr/>
        </p:nvPicPr>
        <p:blipFill>
          <a:blip r:embed="rId3" cstate="print"/>
          <a:srcRect l="8171" r="6764"/>
          <a:stretch>
            <a:fillRect/>
          </a:stretch>
        </p:blipFill>
        <p:spPr bwMode="auto">
          <a:xfrm>
            <a:off x="3059832" y="1196752"/>
            <a:ext cx="2520279" cy="2059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C:\Users\9E0A~1\AppData\Local\Temp\SAM_4623.JPG"/>
          <p:cNvPicPr/>
          <p:nvPr/>
        </p:nvPicPr>
        <p:blipFill>
          <a:blip r:embed="rId4" cstate="print"/>
          <a:srcRect l="12115" t="6158" r="3304" b="10264"/>
          <a:stretch>
            <a:fillRect/>
          </a:stretch>
        </p:blipFill>
        <p:spPr bwMode="auto">
          <a:xfrm>
            <a:off x="5724128" y="908720"/>
            <a:ext cx="2794520" cy="2210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J:\DCIM\101MSDCF\DSC01604.JPG"/>
          <p:cNvPicPr/>
          <p:nvPr/>
        </p:nvPicPr>
        <p:blipFill>
          <a:blip r:embed="rId5" cstate="print"/>
          <a:srcRect l="7200" t="4621" r="1867" b="8875"/>
          <a:stretch>
            <a:fillRect/>
          </a:stretch>
        </p:blipFill>
        <p:spPr bwMode="auto">
          <a:xfrm>
            <a:off x="467544" y="3429000"/>
            <a:ext cx="2624360" cy="1912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9E0A~1\AppData\Local\Temp\SAM_4628.JPG"/>
          <p:cNvPicPr/>
          <p:nvPr/>
        </p:nvPicPr>
        <p:blipFill>
          <a:blip r:embed="rId6" cstate="print"/>
          <a:srcRect l="13308" t="10470" r="6089" b="8120"/>
          <a:stretch>
            <a:fillRect/>
          </a:stretch>
        </p:blipFill>
        <p:spPr bwMode="auto">
          <a:xfrm>
            <a:off x="3203848" y="4149080"/>
            <a:ext cx="3008709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Users\9E0A~1\AppData\Local\Temp\SAM_4620.JPG"/>
          <p:cNvPicPr/>
          <p:nvPr/>
        </p:nvPicPr>
        <p:blipFill>
          <a:blip r:embed="rId7" cstate="print"/>
          <a:srcRect l="6414" r="3153" b="8841"/>
          <a:stretch>
            <a:fillRect/>
          </a:stretch>
        </p:blipFill>
        <p:spPr bwMode="auto">
          <a:xfrm>
            <a:off x="6372200" y="3645024"/>
            <a:ext cx="2310755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321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J:\DCIM\101MSDCF\DSC01604.JPG"/>
          <p:cNvPicPr/>
          <p:nvPr/>
        </p:nvPicPr>
        <p:blipFill>
          <a:blip r:embed="rId2" cstate="print"/>
          <a:srcRect l="7200" t="4621" r="1867" b="8875"/>
          <a:stretch>
            <a:fillRect/>
          </a:stretch>
        </p:blipFill>
        <p:spPr bwMode="auto">
          <a:xfrm>
            <a:off x="971600" y="260648"/>
            <a:ext cx="2624360" cy="1912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C:\Users\9E0A~1\AppData\Local\Temp\SAM_4648.JPG"/>
          <p:cNvPicPr/>
          <p:nvPr/>
        </p:nvPicPr>
        <p:blipFill>
          <a:blip r:embed="rId3" cstate="print"/>
          <a:srcRect l="8664" t="3367" r="12080" b="10523"/>
          <a:stretch>
            <a:fillRect/>
          </a:stretch>
        </p:blipFill>
        <p:spPr bwMode="auto">
          <a:xfrm>
            <a:off x="3203848" y="2276872"/>
            <a:ext cx="2232248" cy="2515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9E0A~1\AppData\Local\Temp\SAM_4629.JPG"/>
          <p:cNvPicPr/>
          <p:nvPr/>
        </p:nvPicPr>
        <p:blipFill>
          <a:blip r:embed="rId4" cstate="print"/>
          <a:srcRect l="9780" t="15394" r="6143" b="8494"/>
          <a:stretch>
            <a:fillRect/>
          </a:stretch>
        </p:blipFill>
        <p:spPr bwMode="auto">
          <a:xfrm>
            <a:off x="5292080" y="260648"/>
            <a:ext cx="3275856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J:\DCIM\101MSDCF\DSC01602.JPG"/>
          <p:cNvPicPr/>
          <p:nvPr/>
        </p:nvPicPr>
        <p:blipFill>
          <a:blip r:embed="rId5" cstate="print"/>
          <a:srcRect r="1175" b="2741"/>
          <a:stretch>
            <a:fillRect/>
          </a:stretch>
        </p:blipFill>
        <p:spPr bwMode="auto">
          <a:xfrm>
            <a:off x="827584" y="4725144"/>
            <a:ext cx="2648744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Users\9E0A~1\AppData\Local\Temp\SAM_4649.JPG"/>
          <p:cNvPicPr/>
          <p:nvPr/>
        </p:nvPicPr>
        <p:blipFill>
          <a:blip r:embed="rId6" cstate="print"/>
          <a:srcRect l="12827" t="15986" r="15339" b="21995"/>
          <a:stretch>
            <a:fillRect/>
          </a:stretch>
        </p:blipFill>
        <p:spPr bwMode="auto">
          <a:xfrm>
            <a:off x="5796136" y="4005064"/>
            <a:ext cx="2332484" cy="2564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41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9E0A~1\AppData\Local\Temp\SAM_4636.JPG"/>
          <p:cNvPicPr/>
          <p:nvPr/>
        </p:nvPicPr>
        <p:blipFill>
          <a:blip r:embed="rId2" cstate="print"/>
          <a:srcRect l="6253" t="7479" r="5238" b="11752"/>
          <a:stretch>
            <a:fillRect/>
          </a:stretch>
        </p:blipFill>
        <p:spPr bwMode="auto">
          <a:xfrm>
            <a:off x="1043608" y="260648"/>
            <a:ext cx="2915816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C:\Users\9E0A~1\AppData\Local\Temp\SAM_4652.JPG"/>
          <p:cNvPicPr/>
          <p:nvPr/>
        </p:nvPicPr>
        <p:blipFill>
          <a:blip r:embed="rId3" cstate="print"/>
          <a:srcRect l="15553" t="11752" r="17263" b="19231"/>
          <a:stretch>
            <a:fillRect/>
          </a:stretch>
        </p:blipFill>
        <p:spPr bwMode="auto">
          <a:xfrm>
            <a:off x="5292080" y="260648"/>
            <a:ext cx="2982863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C:\Users\9E0A~1\AppData\Local\Temp\SAM_4640.JPG"/>
          <p:cNvPicPr/>
          <p:nvPr/>
        </p:nvPicPr>
        <p:blipFill>
          <a:blip r:embed="rId4" cstate="print"/>
          <a:srcRect l="6121" t="-1760" r="8456" b="6288"/>
          <a:stretch>
            <a:fillRect/>
          </a:stretch>
        </p:blipFill>
        <p:spPr bwMode="auto">
          <a:xfrm rot="5400000">
            <a:off x="2918855" y="2633873"/>
            <a:ext cx="3092949" cy="2666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9E0A~1\AppData\Local\Temp\SAM_4638.JPG"/>
          <p:cNvPicPr/>
          <p:nvPr/>
        </p:nvPicPr>
        <p:blipFill>
          <a:blip r:embed="rId5" cstate="print"/>
          <a:srcRect l="16836" t="2778" r="17745" b="10684"/>
          <a:stretch>
            <a:fillRect/>
          </a:stretch>
        </p:blipFill>
        <p:spPr bwMode="auto">
          <a:xfrm>
            <a:off x="6012160" y="4077072"/>
            <a:ext cx="2115531" cy="2168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Users\9E0A~1\AppData\Local\Temp\SAM_4641.JPG"/>
          <p:cNvPicPr/>
          <p:nvPr/>
        </p:nvPicPr>
        <p:blipFill>
          <a:blip r:embed="rId6" cstate="print"/>
          <a:srcRect l="7055" r="2993"/>
          <a:stretch>
            <a:fillRect/>
          </a:stretch>
        </p:blipFill>
        <p:spPr bwMode="auto">
          <a:xfrm>
            <a:off x="755576" y="4437112"/>
            <a:ext cx="2448272" cy="1975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41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Ксения\Desktop\ПАННО\DSC01847.JPG"/>
          <p:cNvPicPr>
            <a:picLocks noChangeAspect="1" noChangeArrowheads="1"/>
          </p:cNvPicPr>
          <p:nvPr/>
        </p:nvPicPr>
        <p:blipFill>
          <a:blip r:embed="rId2" cstate="print"/>
          <a:srcRect l="8453"/>
          <a:stretch>
            <a:fillRect/>
          </a:stretch>
        </p:blipFill>
        <p:spPr bwMode="auto">
          <a:xfrm>
            <a:off x="1331640" y="404664"/>
            <a:ext cx="3744416" cy="30677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6" descr="C:\Users\Ксения\Desktop\ПАННО\DSC01845.JPG"/>
          <p:cNvPicPr>
            <a:picLocks noChangeAspect="1" noChangeArrowheads="1"/>
          </p:cNvPicPr>
          <p:nvPr/>
        </p:nvPicPr>
        <p:blipFill>
          <a:blip r:embed="rId3" cstate="print"/>
          <a:srcRect r="200" b="33469"/>
          <a:stretch>
            <a:fillRect/>
          </a:stretch>
        </p:blipFill>
        <p:spPr bwMode="auto">
          <a:xfrm>
            <a:off x="2987824" y="4077072"/>
            <a:ext cx="5040560" cy="2520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9782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J:\Д.панно и юбка\DSC_32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789040"/>
            <a:ext cx="4254128" cy="28252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1" name="Picture 3" descr="J:\Д.панно и юбка\DSC_32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404664"/>
            <a:ext cx="2516413" cy="3789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2" name="Picture 4" descr="J:\Д.панно и юбка\DSC_32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32656"/>
            <a:ext cx="2515865" cy="37882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4415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D:\работа МБДОУ№244\проекты презенации фото\индивидуальные дидактические панно\DSC019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88640"/>
            <a:ext cx="3609046" cy="48118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D:\работа МБДОУ№244\проекты презенации фото\индивидуальные дидактические панно\DSC019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692696"/>
            <a:ext cx="3225964" cy="24195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D:\работа МБДОУ№244\проекты презенации фото\индивидуальные дидактические панно\DSC019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429000"/>
            <a:ext cx="3898012" cy="29236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5257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D:\работа МБДОУ№244\проекты презенации фото\16 группа\род.собрание4\DSC021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16632"/>
            <a:ext cx="3219822" cy="4293096"/>
          </a:xfrm>
          <a:prstGeom prst="rect">
            <a:avLst/>
          </a:prstGeom>
          <a:noFill/>
        </p:spPr>
      </p:pic>
      <p:pic>
        <p:nvPicPr>
          <p:cNvPr id="2050" name="Picture 2" descr="D:\работа МБДОУ№244\проекты презенации фото\16 группа\род.собрание4\DSC021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492896"/>
            <a:ext cx="3075806" cy="4101075"/>
          </a:xfrm>
          <a:prstGeom prst="rect">
            <a:avLst/>
          </a:prstGeom>
          <a:noFill/>
        </p:spPr>
      </p:pic>
    </p:spTree>
  </p:cSld>
  <p:clrMapOvr>
    <a:masterClrMapping/>
  </p:clrMapOvr>
  <p:transition advTm="197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06110.edu35.ru/images/17.png"/>
          <p:cNvPicPr>
            <a:picLocks noChangeAspect="1" noChangeArrowheads="1"/>
          </p:cNvPicPr>
          <p:nvPr/>
        </p:nvPicPr>
        <p:blipFill>
          <a:blip r:embed="rId2" cstate="print"/>
          <a:srcRect l="4911" t="5000" r="4732" b="20000"/>
          <a:stretch>
            <a:fillRect/>
          </a:stretch>
        </p:blipFill>
        <p:spPr bwMode="auto">
          <a:xfrm>
            <a:off x="1475656" y="1268760"/>
            <a:ext cx="6624736" cy="3240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306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476672"/>
            <a:ext cx="73448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i="1" dirty="0" smtClean="0">
                <a:solidFill>
                  <a:schemeClr val="accent5">
                    <a:lumMod val="50000"/>
                  </a:schemeClr>
                </a:solidFill>
              </a:rPr>
              <a:t>Ранний и дошкольный возраст - важнейший этап в развитии личности. </a:t>
            </a:r>
            <a:endParaRPr lang="ru-RU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3794" name="Picture 2" descr="https://ds04.infourok.ru/uploads/ex/0e82/00122369-4a15f904/hello_html_m75671b0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276872"/>
            <a:ext cx="5933619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538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899592" y="1373331"/>
            <a:ext cx="741682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Развитие социальной компетентности – важный и необходимый этап социализации ребенка в общем процессе усвоения им опыта общественной жизни и общественных отношений.</a:t>
            </a: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12902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-202287"/>
            <a:ext cx="184731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476672"/>
            <a:ext cx="712879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словия 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для успешной социализации детей: </a:t>
            </a:r>
            <a:endParaRPr lang="ru-RU" sz="2400" b="1" i="1" dirty="0" smtClean="0">
              <a:solidFill>
                <a:schemeClr val="accent5">
                  <a:lumMod val="50000"/>
                </a:schemeClr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000" i="1" dirty="0" smtClean="0">
              <a:solidFill>
                <a:schemeClr val="accent5">
                  <a:lumMod val="50000"/>
                </a:schemeClr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200" i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‒ </a:t>
            </a:r>
            <a:r>
              <a:rPr lang="ru-RU" sz="2200" i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Эмоциональное благополучие ребенка — это прежде всего комфорт в душе </a:t>
            </a:r>
            <a:r>
              <a:rPr lang="ru-RU" sz="2200" i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ребенка;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200" i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‒ </a:t>
            </a:r>
            <a:r>
              <a:rPr lang="ru-RU" sz="2200" i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Положительное отношение ребенка к окружающим людям, воспитание уважения и терпимости; </a:t>
            </a:r>
            <a:endParaRPr lang="ru-RU" sz="2200" i="1" dirty="0" smtClean="0">
              <a:solidFill>
                <a:schemeClr val="accent5">
                  <a:lumMod val="50000"/>
                </a:schemeClr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200" i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‒ </a:t>
            </a:r>
            <a:r>
              <a:rPr lang="ru-RU" sz="2200" i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Развитие коммуникативной компетентности ребенка — способность устанавливать и поддерживать необходимые эффективные контакты с другими людьми, сотрудничать, слушать и слышать, распознавать эмоциональные переживания и состояния других людей, выражать собственные эмоции</a:t>
            </a:r>
            <a:r>
              <a:rPr lang="ru-RU" sz="2200" i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200" i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200" i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‒ Развитие социальных навыков </a:t>
            </a:r>
            <a:r>
              <a:rPr lang="ru-RU" sz="2200" i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детей;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200" i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200" i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‒ Обогащение предметно-пространственной среды, наполнение которой предоставляет ребёнку возможность для саморазвития.</a:t>
            </a:r>
            <a:br>
              <a:rPr lang="ru-RU" sz="2200" i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sz="2200" i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200" i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endParaRPr lang="ru-RU" i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72822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3" y="260648"/>
            <a:ext cx="77048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 smtClean="0">
                <a:solidFill>
                  <a:schemeClr val="accent5">
                    <a:lumMod val="50000"/>
                  </a:schemeClr>
                </a:solidFill>
              </a:rPr>
              <a:t>Первая школа растущего человека – семья. </a:t>
            </a:r>
            <a:endParaRPr lang="ru-RU" sz="32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050" name="Picture 2" descr="http://allpolus.com/uploads/posts/2013-11/1384961057_oridjxtbu2hfqfc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060848"/>
            <a:ext cx="6632838" cy="3064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93133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1196752"/>
            <a:ext cx="655272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 smtClean="0">
                <a:solidFill>
                  <a:schemeClr val="accent5">
                    <a:lumMod val="50000"/>
                  </a:schemeClr>
                </a:solidFill>
              </a:rPr>
              <a:t>Цель педагога – создать единое пространство развития ребенка в семье и ДОУ, сделать родителей участниками полноценного воспитательного процесса. Достичь высокого качества в развитии, полностью удовлетворить интересы родителей и детей. Создать это единое пространство возможно при систематическом взаимодействии ДОУ и семьи. </a:t>
            </a:r>
            <a:endParaRPr lang="ru-RU" sz="2800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Tm="116081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1043608" y="536345"/>
            <a:ext cx="7416824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 соответствии с ФГОС ДО детский сад обязан: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–  создать условия для участия родителей (законных представителей) в образовательной деятельности;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– обеспечить поддержку родителей (законных представителей) в воспитании детей, охране и укреплении их здоровья;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– наладить взаимодействие с родителями (законными представителями) по вопросам образования ребенка, непосредственного вовлечения их в образовательную деятельность, в том числе посредством создания образовательных проектов совместно с семьей на основе выявления потребностей и поддержки образовательных инициатив семьи.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48205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работа МБДОУ№244\проекты презенации фото\индивидуальные дидактические панно\DSC018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789040"/>
            <a:ext cx="3898012" cy="2923630"/>
          </a:xfrm>
          <a:prstGeom prst="rect">
            <a:avLst/>
          </a:prstGeom>
          <a:noFill/>
        </p:spPr>
      </p:pic>
      <p:pic>
        <p:nvPicPr>
          <p:cNvPr id="2051" name="Picture 3" descr="D:\работа МБДОУ№244\проекты презенации фото\индивидуальные дидактические панно\DSC018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717032"/>
            <a:ext cx="3946009" cy="2959630"/>
          </a:xfrm>
          <a:prstGeom prst="rect">
            <a:avLst/>
          </a:prstGeom>
          <a:noFill/>
        </p:spPr>
      </p:pic>
      <p:pic>
        <p:nvPicPr>
          <p:cNvPr id="2053" name="Picture 5" descr="D:\работа МБДОУ№244\проекты презенации фото\индивидуальные дидактические панно\DSC018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908720"/>
            <a:ext cx="3609990" cy="2707605"/>
          </a:xfrm>
          <a:prstGeom prst="rect">
            <a:avLst/>
          </a:prstGeom>
          <a:noFill/>
        </p:spPr>
      </p:pic>
      <p:pic>
        <p:nvPicPr>
          <p:cNvPr id="2054" name="Picture 6" descr="D:\работа МБДОУ№244\проекты презенации фото\16 группа\род.собрание4\DSC021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1052736"/>
            <a:ext cx="3443875" cy="2582906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052736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chemeClr val="accent5">
                    <a:lumMod val="50000"/>
                  </a:schemeClr>
                </a:solidFill>
              </a:rPr>
              <a:t>Взаимодействие с родителями</a:t>
            </a:r>
            <a:endParaRPr lang="ru-RU" sz="40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Tm="41543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работа МБДОУ№244\10 группа\род.собрание 19.02.2018\DSC031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04664"/>
            <a:ext cx="3900128" cy="2925217"/>
          </a:xfrm>
          <a:prstGeom prst="rect">
            <a:avLst/>
          </a:prstGeom>
          <a:noFill/>
        </p:spPr>
      </p:pic>
      <p:pic>
        <p:nvPicPr>
          <p:cNvPr id="1027" name="Picture 3" descr="D:\работа МБДОУ№244\10 группа\род.собрание 19.02.2018\DSC031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501008"/>
            <a:ext cx="3928516" cy="2946508"/>
          </a:xfrm>
          <a:prstGeom prst="rect">
            <a:avLst/>
          </a:prstGeom>
          <a:noFill/>
        </p:spPr>
      </p:pic>
      <p:pic>
        <p:nvPicPr>
          <p:cNvPr id="1028" name="Picture 4" descr="D:\работа МБДОУ№244\10 группа\Род.собрание 22 .11 .2017\IMG_20171017_175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3429000"/>
            <a:ext cx="2268252" cy="3024336"/>
          </a:xfrm>
          <a:prstGeom prst="rect">
            <a:avLst/>
          </a:prstGeom>
          <a:noFill/>
        </p:spPr>
      </p:pic>
      <p:pic>
        <p:nvPicPr>
          <p:cNvPr id="1029" name="Picture 5" descr="D:\работа МБДОУ№244\10 группа\Новая папка (2)\IMG_20171017_1747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332656"/>
            <a:ext cx="2088232" cy="2784309"/>
          </a:xfrm>
          <a:prstGeom prst="rect">
            <a:avLst/>
          </a:prstGeom>
          <a:noFill/>
        </p:spPr>
      </p:pic>
    </p:spTree>
  </p:cSld>
  <p:clrMapOvr>
    <a:masterClrMapping/>
  </p:clrMapOvr>
  <p:transition advTm="258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997</TotalTime>
  <Words>278</Words>
  <Application>Microsoft Office PowerPoint</Application>
  <PresentationFormat>Экран (4:3)</PresentationFormat>
  <Paragraphs>23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Взаимодействие с родителями</vt:lpstr>
      <vt:lpstr>Слайд 9</vt:lpstr>
      <vt:lpstr>Индивидуальные дидактические панно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</dc:creator>
  <cp:lastModifiedBy>Ксения</cp:lastModifiedBy>
  <cp:revision>93</cp:revision>
  <dcterms:created xsi:type="dcterms:W3CDTF">2012-08-02T12:17:38Z</dcterms:created>
  <dcterms:modified xsi:type="dcterms:W3CDTF">2018-04-02T18:59:06Z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237482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D5.0.3</vt:lpwstr>
  </property>
</Properties>
</file>